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9144000"/>
  <p:notesSz cx="6858000" cy="9144000"/>
  <p:embeddedFontLst>
    <p:embeddedFont>
      <p:font typeface="Tahom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Tahoma-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Tahom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82" name="Google Shape;18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90" name="Google Shape;19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01" name="Google Shape;20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09" name="Google Shape;20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20" name="Google Shape;22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28" name="Google Shape;22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39" name="Google Shape;23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47" name="Google Shape;24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55" name="Google Shape;2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66" name="Google Shape;26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89" name="Google Shape;28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297" name="Google Shape;29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312" name="Google Shape;31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320" name="Google Shape;32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34" name="Google Shape;33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44" name="Google Shape;3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54" name="Google Shape;35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367" name="Google Shape;3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76" name="Google Shape;37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6.#</a:t>
            </a:r>
            <a:endParaRPr/>
          </a:p>
        </p:txBody>
      </p:sp>
      <p:sp>
        <p:nvSpPr>
          <p:cNvPr id="107" name="Google Shape;10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387" name="Google Shape;38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95" name="Google Shape;39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06" name="Google Shape;4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14" name="Google Shape;41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25" name="Google Shape;42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 name="Google Shape;42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33" name="Google Shape;43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41" name="Google Shape;44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49" name="Google Shape;44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57" name="Google Shape;45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465" name="Google Shape;46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 name="Google Shape;46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73" name="Google Shape;47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84" name="Google Shape;48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94" name="Google Shape;4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05" name="Google Shape;50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13" name="Google Shape;51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22" name="Google Shape;52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30" name="Google Shape;53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38" name="Google Shape;53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47" name="Google Shape;54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8" name="Google Shape;54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56" name="Google Shape;55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7" name="Google Shape;55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33" name="Google Shape;1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66" name="Google Shape;56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7" name="Google Shape;56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74" name="Google Shape;57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89" name="Google Shape;58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597" name="Google Shape;59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605" name="Google Shape;60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613" name="Google Shape;61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622" name="Google Shape;62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637" name="Google Shape;63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645" name="Google Shape;64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43" name="Google Shape;14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51" name="Google Shape;15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66" name="Google Shape;16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6.#</a:t>
            </a:r>
            <a:endParaRPr/>
          </a:p>
        </p:txBody>
      </p:sp>
      <p:sp>
        <p:nvSpPr>
          <p:cNvPr id="174" name="Google Shape;17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6.</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5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a:t>
            </a:r>
            <a:r>
              <a:rPr b="1" i="1" lang="en-US" sz="4800" u="none" cap="none" strike="noStrike">
                <a:solidFill>
                  <a:schemeClr val="dk1"/>
                </a:solidFill>
                <a:latin typeface="Times"/>
                <a:ea typeface="Times"/>
                <a:cs typeface="Times"/>
                <a:sym typeface="Times"/>
              </a:rPr>
              <a:t> 6</a:t>
            </a:r>
            <a:endParaRPr/>
          </a:p>
        </p:txBody>
      </p:sp>
      <p:sp>
        <p:nvSpPr>
          <p:cNvPr id="87" name="Google Shape;87;p16"/>
          <p:cNvSpPr txBox="1"/>
          <p:nvPr/>
        </p:nvSpPr>
        <p:spPr>
          <a:xfrm>
            <a:off x="152400" y="3048000"/>
            <a:ext cx="4156075" cy="1570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Bandwidth</a:t>
            </a:r>
            <a:br>
              <a:rPr b="1" i="1" lang="en-US" sz="4800" u="none" cap="none" strike="noStrike">
                <a:solidFill>
                  <a:schemeClr val="dk1"/>
                </a:solidFill>
                <a:latin typeface="Times"/>
                <a:ea typeface="Times"/>
                <a:cs typeface="Times"/>
                <a:sym typeface="Times"/>
              </a:rPr>
            </a:br>
            <a:r>
              <a:rPr b="1" i="1" lang="en-US" sz="4800" u="none" cap="none" strike="noStrike">
                <a:solidFill>
                  <a:schemeClr val="dk1"/>
                </a:solidFill>
                <a:latin typeface="Times"/>
                <a:ea typeface="Times"/>
                <a:cs typeface="Times"/>
                <a:sym typeface="Times"/>
              </a:rPr>
              <a:t>Utilization</a:t>
            </a:r>
            <a:endParaRPr/>
          </a:p>
        </p:txBody>
      </p:sp>
      <p:pic>
        <p:nvPicPr>
          <p:cNvPr id="88" name="Google Shape;88;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86" name="Google Shape;186;p2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6.5:  </a:t>
            </a:r>
            <a:r>
              <a:rPr b="1" i="1" lang="en-US" sz="2000" u="none">
                <a:solidFill>
                  <a:schemeClr val="dk1"/>
                </a:solidFill>
                <a:latin typeface="Times"/>
                <a:ea typeface="Times"/>
                <a:cs typeface="Times"/>
                <a:sym typeface="Times"/>
              </a:rPr>
              <a:t>FDM demultiplexing example</a:t>
            </a:r>
            <a:endParaRPr/>
          </a:p>
        </p:txBody>
      </p:sp>
      <p:pic>
        <p:nvPicPr>
          <p:cNvPr id="187" name="Google Shape;187;p25"/>
          <p:cNvPicPr preferRelativeResize="0"/>
          <p:nvPr/>
        </p:nvPicPr>
        <p:blipFill rotWithShape="1">
          <a:blip r:embed="rId3">
            <a:alphaModFix/>
          </a:blip>
          <a:srcRect b="0" l="0" r="0" t="0"/>
          <a:stretch/>
        </p:blipFill>
        <p:spPr>
          <a:xfrm>
            <a:off x="282575" y="1870075"/>
            <a:ext cx="8556625" cy="369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75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Assume that a voice channel occupies a bandwidth of 4 kHz. We need to combine three voice channels into a link with a bandwidth of 12 kHz, from 20 to 32 kHz. Show the configuration, using the frequency domain. Assume there are no guard bands.</a:t>
            </a:r>
            <a:endParaRPr/>
          </a:p>
        </p:txBody>
      </p:sp>
      <p:grpSp>
        <p:nvGrpSpPr>
          <p:cNvPr id="194" name="Google Shape;194;p26"/>
          <p:cNvGrpSpPr/>
          <p:nvPr/>
        </p:nvGrpSpPr>
        <p:grpSpPr>
          <a:xfrm>
            <a:off x="0" y="0"/>
            <a:ext cx="9144000" cy="609600"/>
            <a:chOff x="0" y="2448"/>
            <a:chExt cx="5760" cy="384"/>
          </a:xfrm>
        </p:grpSpPr>
        <p:sp>
          <p:nvSpPr>
            <p:cNvPr id="195" name="Google Shape;195;p2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6" name="Google Shape;196;p26"/>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6.1</a:t>
              </a:r>
              <a:endParaRPr/>
            </a:p>
          </p:txBody>
        </p:sp>
      </p:grpSp>
      <p:sp>
        <p:nvSpPr>
          <p:cNvPr id="197" name="Google Shape;197;p26"/>
          <p:cNvSpPr txBox="1"/>
          <p:nvPr/>
        </p:nvSpPr>
        <p:spPr>
          <a:xfrm>
            <a:off x="76200" y="3544887"/>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shift (modulate) each of the three voice channels to a different bandwidth, as shown in Figure 6.6.</a:t>
            </a:r>
            <a:endParaRPr/>
          </a:p>
        </p:txBody>
      </p:sp>
      <p:sp>
        <p:nvSpPr>
          <p:cNvPr id="198" name="Google Shape;198;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05" name="Google Shape;205;p27"/>
          <p:cNvSpPr txBox="1"/>
          <p:nvPr/>
        </p:nvSpPr>
        <p:spPr>
          <a:xfrm>
            <a:off x="152400" y="15240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6.6:  </a:t>
            </a:r>
            <a:r>
              <a:rPr b="1" i="1" lang="en-US" sz="2000" u="none">
                <a:solidFill>
                  <a:schemeClr val="dk1"/>
                </a:solidFill>
                <a:latin typeface="Times"/>
                <a:ea typeface="Times"/>
                <a:cs typeface="Times"/>
                <a:sym typeface="Times"/>
              </a:rPr>
              <a:t>Example 6.1</a:t>
            </a:r>
            <a:endParaRPr/>
          </a:p>
        </p:txBody>
      </p:sp>
      <p:pic>
        <p:nvPicPr>
          <p:cNvPr id="206" name="Google Shape;206;p27"/>
          <p:cNvPicPr preferRelativeResize="0"/>
          <p:nvPr/>
        </p:nvPicPr>
        <p:blipFill rotWithShape="1">
          <a:blip r:embed="rId3">
            <a:alphaModFix/>
          </a:blip>
          <a:srcRect b="0" l="0" r="0" t="0"/>
          <a:stretch/>
        </p:blipFill>
        <p:spPr>
          <a:xfrm>
            <a:off x="533400" y="2438400"/>
            <a:ext cx="8170862" cy="1751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Five channels, each with a 100-kHz bandwidth, are to be multiplexed together. What is the minimum bandwidth of the link if there is a need for a guard band of 10 kHz between the channels to prevent interference?</a:t>
            </a:r>
            <a:endParaRPr/>
          </a:p>
        </p:txBody>
      </p:sp>
      <p:grpSp>
        <p:nvGrpSpPr>
          <p:cNvPr id="213" name="Google Shape;213;p28"/>
          <p:cNvGrpSpPr/>
          <p:nvPr/>
        </p:nvGrpSpPr>
        <p:grpSpPr>
          <a:xfrm>
            <a:off x="0" y="0"/>
            <a:ext cx="9144000" cy="609600"/>
            <a:chOff x="0" y="2448"/>
            <a:chExt cx="5760" cy="384"/>
          </a:xfrm>
        </p:grpSpPr>
        <p:sp>
          <p:nvSpPr>
            <p:cNvPr id="214" name="Google Shape;214;p2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5" name="Google Shape;215;p28"/>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6.2</a:t>
              </a:r>
              <a:endParaRPr/>
            </a:p>
          </p:txBody>
        </p:sp>
      </p:grpSp>
      <p:sp>
        <p:nvSpPr>
          <p:cNvPr id="216" name="Google Shape;216;p28"/>
          <p:cNvSpPr txBox="1"/>
          <p:nvPr/>
        </p:nvSpPr>
        <p:spPr>
          <a:xfrm>
            <a:off x="76200" y="3544887"/>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For five channels, we need at least four guard bands. This means that the required bandwidth is at least 5 × 100 + 4 × 10 = 540 kHz, as shown in Figure 6.7.</a:t>
            </a:r>
            <a:endParaRPr/>
          </a:p>
        </p:txBody>
      </p:sp>
      <p:sp>
        <p:nvSpPr>
          <p:cNvPr id="217" name="Google Shape;217;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24" name="Google Shape;224;p2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6.7:  </a:t>
            </a:r>
            <a:r>
              <a:rPr b="1" i="1" lang="en-US" sz="2000" u="none">
                <a:solidFill>
                  <a:schemeClr val="dk1"/>
                </a:solidFill>
                <a:latin typeface="Times"/>
                <a:ea typeface="Times"/>
                <a:cs typeface="Times"/>
                <a:sym typeface="Times"/>
              </a:rPr>
              <a:t>Example 6.2</a:t>
            </a:r>
            <a:endParaRPr/>
          </a:p>
        </p:txBody>
      </p:sp>
      <p:pic>
        <p:nvPicPr>
          <p:cNvPr id="225" name="Google Shape;225;p29"/>
          <p:cNvPicPr preferRelativeResize="0"/>
          <p:nvPr/>
        </p:nvPicPr>
        <p:blipFill rotWithShape="1">
          <a:blip r:embed="rId3">
            <a:alphaModFix/>
          </a:blip>
          <a:srcRect b="0" l="0" r="0" t="0"/>
          <a:stretch/>
        </p:blipFill>
        <p:spPr>
          <a:xfrm>
            <a:off x="609600" y="2614612"/>
            <a:ext cx="7696200" cy="2338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Four data channels (digital), each transmitting at 1 Mbps, use a satellite channel of 1 MHz. Design an appropriate configuration, using FDM.</a:t>
            </a:r>
            <a:endParaRPr/>
          </a:p>
        </p:txBody>
      </p:sp>
      <p:grpSp>
        <p:nvGrpSpPr>
          <p:cNvPr id="232" name="Google Shape;232;p30"/>
          <p:cNvGrpSpPr/>
          <p:nvPr/>
        </p:nvGrpSpPr>
        <p:grpSpPr>
          <a:xfrm>
            <a:off x="0" y="0"/>
            <a:ext cx="9144000" cy="609600"/>
            <a:chOff x="0" y="2448"/>
            <a:chExt cx="5760" cy="384"/>
          </a:xfrm>
        </p:grpSpPr>
        <p:sp>
          <p:nvSpPr>
            <p:cNvPr id="233" name="Google Shape;233;p3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4" name="Google Shape;234;p30"/>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6.3</a:t>
              </a:r>
              <a:endParaRPr/>
            </a:p>
          </p:txBody>
        </p:sp>
      </p:grpSp>
      <p:sp>
        <p:nvSpPr>
          <p:cNvPr id="235" name="Google Shape;235;p30"/>
          <p:cNvSpPr txBox="1"/>
          <p:nvPr/>
        </p:nvSpPr>
        <p:spPr>
          <a:xfrm>
            <a:off x="76200" y="3544887"/>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satellite channel is analog. We divide it into four channels, each channel having a 250-kHz bandwidth. Each digital channel of 1 Mbps is modulated so that each 4 bits is modulated to 1 Hz. One solution is 16-QAM modulation. Figure 6.8 shows one possible configuration.</a:t>
            </a:r>
            <a:endParaRPr/>
          </a:p>
        </p:txBody>
      </p:sp>
      <p:sp>
        <p:nvSpPr>
          <p:cNvPr id="236" name="Google Shape;236;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43" name="Google Shape;243;p3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6.8:  </a:t>
            </a:r>
            <a:r>
              <a:rPr b="1" i="1" lang="en-US" sz="2000" u="none">
                <a:solidFill>
                  <a:schemeClr val="dk1"/>
                </a:solidFill>
                <a:latin typeface="Times"/>
                <a:ea typeface="Times"/>
                <a:cs typeface="Times"/>
                <a:sym typeface="Times"/>
              </a:rPr>
              <a:t>Example 6.3</a:t>
            </a:r>
            <a:endParaRPr/>
          </a:p>
        </p:txBody>
      </p:sp>
      <p:pic>
        <p:nvPicPr>
          <p:cNvPr id="244" name="Google Shape;244;p31"/>
          <p:cNvPicPr preferRelativeResize="0"/>
          <p:nvPr/>
        </p:nvPicPr>
        <p:blipFill rotWithShape="1">
          <a:blip r:embed="rId3">
            <a:alphaModFix/>
          </a:blip>
          <a:srcRect b="0" l="0" r="0" t="0"/>
          <a:stretch/>
        </p:blipFill>
        <p:spPr>
          <a:xfrm>
            <a:off x="1108075" y="2120900"/>
            <a:ext cx="6892925" cy="313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51" name="Google Shape;251;p3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6.9:  </a:t>
            </a:r>
            <a:r>
              <a:rPr b="1" i="1" lang="en-US" sz="2000" u="none">
                <a:solidFill>
                  <a:schemeClr val="dk1"/>
                </a:solidFill>
                <a:latin typeface="Times"/>
                <a:ea typeface="Times"/>
                <a:cs typeface="Times"/>
                <a:sym typeface="Times"/>
              </a:rPr>
              <a:t>Analog hierarchy</a:t>
            </a:r>
            <a:endParaRPr/>
          </a:p>
        </p:txBody>
      </p:sp>
      <p:pic>
        <p:nvPicPr>
          <p:cNvPr id="252" name="Google Shape;252;p32"/>
          <p:cNvPicPr preferRelativeResize="0"/>
          <p:nvPr/>
        </p:nvPicPr>
        <p:blipFill rotWithShape="1">
          <a:blip r:embed="rId3">
            <a:alphaModFix/>
          </a:blip>
          <a:srcRect b="0" l="0" r="0" t="0"/>
          <a:stretch/>
        </p:blipFill>
        <p:spPr>
          <a:xfrm>
            <a:off x="501650" y="1981200"/>
            <a:ext cx="8185150" cy="378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76200" y="696912"/>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Advanced Mobile Phone System (AMPS) uses two bands. The first band of 824 to 849 MHz is used for sending, and 869 to 894 MHz is used for receiving. Each user has a bandwidth of 30 kHz in each direction. The 3-kHz voice is modulated using FM, creating 30 kHz of modulated signal. How many people can use their cellular phones simultaneously?.</a:t>
            </a:r>
            <a:endParaRPr/>
          </a:p>
        </p:txBody>
      </p:sp>
      <p:grpSp>
        <p:nvGrpSpPr>
          <p:cNvPr id="259" name="Google Shape;259;p33"/>
          <p:cNvGrpSpPr/>
          <p:nvPr/>
        </p:nvGrpSpPr>
        <p:grpSpPr>
          <a:xfrm>
            <a:off x="0" y="0"/>
            <a:ext cx="9144000" cy="609600"/>
            <a:chOff x="0" y="2448"/>
            <a:chExt cx="5760" cy="384"/>
          </a:xfrm>
        </p:grpSpPr>
        <p:sp>
          <p:nvSpPr>
            <p:cNvPr id="260" name="Google Shape;260;p3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1" name="Google Shape;261;p33"/>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6.4</a:t>
              </a:r>
              <a:endParaRPr/>
            </a:p>
          </p:txBody>
        </p:sp>
      </p:grpSp>
      <p:sp>
        <p:nvSpPr>
          <p:cNvPr id="262" name="Google Shape;262;p33"/>
          <p:cNvSpPr txBox="1"/>
          <p:nvPr/>
        </p:nvSpPr>
        <p:spPr>
          <a:xfrm>
            <a:off x="76200" y="3886200"/>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Each band is 25 MHz. If we divide 25 MHz by 30 kHz, we get 833.33. In reality, the band is divided into 832 channels. Of these, 42 channels are used for control, which means only 790 channels are available for cellular phone users. </a:t>
            </a:r>
            <a:endParaRPr/>
          </a:p>
        </p:txBody>
      </p:sp>
      <p:sp>
        <p:nvSpPr>
          <p:cNvPr id="263" name="Google Shape;263;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70" name="Google Shape;270;p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1" name="Google Shape;271;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2" name="Google Shape;272;p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3" name="Google Shape;273;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4" name="Google Shape;274;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5" name="Google Shape;275;p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6" name="Google Shape;276;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7" name="Google Shape;277;p34"/>
          <p:cNvSpPr txBox="1"/>
          <p:nvPr/>
        </p:nvSpPr>
        <p:spPr>
          <a:xfrm>
            <a:off x="1143000" y="0"/>
            <a:ext cx="7842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6.6.2  Wavelength-Division Multiplexing</a:t>
            </a:r>
            <a:endParaRPr/>
          </a:p>
        </p:txBody>
      </p:sp>
      <p:sp>
        <p:nvSpPr>
          <p:cNvPr id="278" name="Google Shape;278;p34"/>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Wavelength-division multiplexing (WDM) is designed to use the high-data-rate capability of fiber-optic cable. The optical fiber data rate is higher than the data rate of metallic transmission cable, but using a fiber-optic cable for a single line wastes the available bandwidth. Multiplexing allows us to combine several lines into 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6: Outline</a:t>
            </a:r>
            <a:endParaRPr/>
          </a:p>
        </p:txBody>
      </p:sp>
      <p:sp>
        <p:nvSpPr>
          <p:cNvPr id="103" name="Google Shape;103;p17"/>
          <p:cNvSpPr txBox="1"/>
          <p:nvPr/>
        </p:nvSpPr>
        <p:spPr>
          <a:xfrm>
            <a:off x="152400" y="1295400"/>
            <a:ext cx="8458200" cy="9906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6.1   </a:t>
            </a:r>
            <a:r>
              <a:rPr b="1" i="1" lang="en-US" sz="3200" u="none">
                <a:solidFill>
                  <a:srgbClr val="3366FF"/>
                </a:solidFill>
                <a:latin typeface="Times New Roman"/>
                <a:ea typeface="Times New Roman"/>
                <a:cs typeface="Times New Roman"/>
                <a:sym typeface="Times New Roman"/>
              </a:rPr>
              <a:t>MULTIPLEXING</a:t>
            </a:r>
            <a:endParaRPr/>
          </a:p>
        </p:txBody>
      </p:sp>
      <p:sp>
        <p:nvSpPr>
          <p:cNvPr id="104" name="Google Shape;104;p17"/>
          <p:cNvSpPr txBox="1"/>
          <p:nvPr/>
        </p:nvSpPr>
        <p:spPr>
          <a:xfrm>
            <a:off x="152400" y="2590800"/>
            <a:ext cx="8458200" cy="9906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6.2   </a:t>
            </a:r>
            <a:r>
              <a:rPr b="1" i="1" lang="en-US" sz="3200" u="none">
                <a:solidFill>
                  <a:srgbClr val="3366FF"/>
                </a:solidFill>
                <a:latin typeface="Times New Roman"/>
                <a:ea typeface="Times New Roman"/>
                <a:cs typeface="Times New Roman"/>
                <a:sym typeface="Times New Roman"/>
              </a:rPr>
              <a:t>SPREAD SPECTRUM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85" name="Google Shape;285;p3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6.10:  </a:t>
            </a:r>
            <a:r>
              <a:rPr b="1" i="1" lang="en-US" sz="2000" u="none">
                <a:solidFill>
                  <a:schemeClr val="dk1"/>
                </a:solidFill>
                <a:latin typeface="Times"/>
                <a:ea typeface="Times"/>
                <a:cs typeface="Times"/>
                <a:sym typeface="Times"/>
              </a:rPr>
              <a:t>Wavelength-division multiplexing</a:t>
            </a:r>
            <a:endParaRPr/>
          </a:p>
        </p:txBody>
      </p:sp>
      <p:pic>
        <p:nvPicPr>
          <p:cNvPr id="286" name="Google Shape;286;p35"/>
          <p:cNvPicPr preferRelativeResize="0"/>
          <p:nvPr/>
        </p:nvPicPr>
        <p:blipFill rotWithShape="1">
          <a:blip r:embed="rId3">
            <a:alphaModFix/>
          </a:blip>
          <a:srcRect b="0" l="0" r="0" t="0"/>
          <a:stretch/>
        </p:blipFill>
        <p:spPr>
          <a:xfrm>
            <a:off x="609600" y="2514600"/>
            <a:ext cx="7623175" cy="165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2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293" name="Google Shape;293;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6.11:  </a:t>
            </a:r>
            <a:r>
              <a:rPr b="1" i="1" lang="en-US" sz="2000" u="none">
                <a:solidFill>
                  <a:schemeClr val="dk1"/>
                </a:solidFill>
                <a:latin typeface="Times"/>
                <a:ea typeface="Times"/>
                <a:cs typeface="Times"/>
                <a:sym typeface="Times"/>
              </a:rPr>
              <a:t>Prisms in wave-length division multiplexing</a:t>
            </a:r>
            <a:endParaRPr/>
          </a:p>
        </p:txBody>
      </p:sp>
      <p:pic>
        <p:nvPicPr>
          <p:cNvPr id="294" name="Google Shape;294;p36"/>
          <p:cNvPicPr preferRelativeResize="0"/>
          <p:nvPr/>
        </p:nvPicPr>
        <p:blipFill rotWithShape="1">
          <a:blip r:embed="rId3">
            <a:alphaModFix/>
          </a:blip>
          <a:srcRect b="0" l="0" r="0" t="0"/>
          <a:stretch/>
        </p:blipFill>
        <p:spPr>
          <a:xfrm>
            <a:off x="304800" y="2743200"/>
            <a:ext cx="8401050" cy="193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75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301" name="Google Shape;301;p3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2" name="Google Shape;302;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3" name="Google Shape;303;p3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4" name="Google Shape;304;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5" name="Google Shape;305;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6" name="Google Shape;306;p3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7" name="Google Shape;307;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8" name="Google Shape;308;p37"/>
          <p:cNvSpPr txBox="1"/>
          <p:nvPr/>
        </p:nvSpPr>
        <p:spPr>
          <a:xfrm>
            <a:off x="1143000" y="0"/>
            <a:ext cx="6572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6.6.3  Time-Division Multiplexing</a:t>
            </a:r>
            <a:endParaRPr/>
          </a:p>
        </p:txBody>
      </p:sp>
      <p:sp>
        <p:nvSpPr>
          <p:cNvPr id="309" name="Google Shape;309;p37"/>
          <p:cNvSpPr txBox="1"/>
          <p:nvPr/>
        </p:nvSpPr>
        <p:spPr>
          <a:xfrm>
            <a:off x="381000" y="1293812"/>
            <a:ext cx="7924800" cy="43624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Time-division multiplexing (TDM) is a digital process that allows several connections to share the high bandwidth of a link. Instead of sharing a portion of the bandwidth as in FDM, time is shared. Each connection occupies a portion of time in the link. Figure 6.12 gives a conceptual view of TDM. Note that the same link is used as in FDM; here, however, the link is shown sectioned by time rather than by frequency. In the figure, portions of signals 1, 2, 3, and 4 occupy the link sequentially.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316" name="Google Shape;316;p3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6.12:  </a:t>
            </a:r>
            <a:r>
              <a:rPr b="1" i="1" lang="en-US" sz="2000" u="none">
                <a:solidFill>
                  <a:schemeClr val="dk1"/>
                </a:solidFill>
                <a:latin typeface="Times"/>
                <a:ea typeface="Times"/>
                <a:cs typeface="Times"/>
                <a:sym typeface="Times"/>
              </a:rPr>
              <a:t>TDM</a:t>
            </a:r>
            <a:endParaRPr/>
          </a:p>
        </p:txBody>
      </p:sp>
      <p:pic>
        <p:nvPicPr>
          <p:cNvPr id="317" name="Google Shape;317;p38"/>
          <p:cNvPicPr preferRelativeResize="0"/>
          <p:nvPr/>
        </p:nvPicPr>
        <p:blipFill rotWithShape="1">
          <a:blip r:embed="rId3">
            <a:alphaModFix/>
          </a:blip>
          <a:srcRect b="0" l="0" r="0" t="0"/>
          <a:stretch/>
        </p:blipFill>
        <p:spPr>
          <a:xfrm>
            <a:off x="838200" y="2133600"/>
            <a:ext cx="7423150" cy="2624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3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324" name="Google Shape;324;p3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6.13:  </a:t>
            </a:r>
            <a:r>
              <a:rPr b="1" i="1" lang="en-US" sz="2000" u="none">
                <a:solidFill>
                  <a:schemeClr val="dk1"/>
                </a:solidFill>
                <a:latin typeface="Times"/>
                <a:ea typeface="Times"/>
                <a:cs typeface="Times"/>
                <a:sym typeface="Times"/>
              </a:rPr>
              <a:t>Synchronous time-division multiplexing</a:t>
            </a:r>
            <a:endParaRPr/>
          </a:p>
        </p:txBody>
      </p:sp>
      <p:pic>
        <p:nvPicPr>
          <p:cNvPr id="325" name="Google Shape;325;p39"/>
          <p:cNvPicPr preferRelativeResize="0"/>
          <p:nvPr/>
        </p:nvPicPr>
        <p:blipFill rotWithShape="1">
          <a:blip r:embed="rId3">
            <a:alphaModFix/>
          </a:blip>
          <a:srcRect b="0" l="0" r="0" t="0"/>
          <a:stretch/>
        </p:blipFill>
        <p:spPr>
          <a:xfrm>
            <a:off x="619125" y="1295400"/>
            <a:ext cx="7923212" cy="3055937"/>
          </a:xfrm>
          <a:prstGeom prst="rect">
            <a:avLst/>
          </a:prstGeom>
          <a:noFill/>
          <a:ln>
            <a:noFill/>
          </a:ln>
        </p:spPr>
      </p:pic>
      <p:pic>
        <p:nvPicPr>
          <p:cNvPr id="326" name="Google Shape;326;p39"/>
          <p:cNvPicPr preferRelativeResize="0"/>
          <p:nvPr/>
        </p:nvPicPr>
        <p:blipFill rotWithShape="1">
          <a:blip r:embed="rId4">
            <a:alphaModFix/>
          </a:blip>
          <a:srcRect b="0" l="0" r="0" t="0"/>
          <a:stretch/>
        </p:blipFill>
        <p:spPr>
          <a:xfrm>
            <a:off x="7354887" y="2133600"/>
            <a:ext cx="923925" cy="706437"/>
          </a:xfrm>
          <a:prstGeom prst="rect">
            <a:avLst/>
          </a:prstGeom>
          <a:noFill/>
          <a:ln>
            <a:noFill/>
          </a:ln>
        </p:spPr>
      </p:pic>
      <p:pic>
        <p:nvPicPr>
          <p:cNvPr id="327" name="Google Shape;327;p39"/>
          <p:cNvPicPr preferRelativeResize="0"/>
          <p:nvPr/>
        </p:nvPicPr>
        <p:blipFill rotWithShape="1">
          <a:blip r:embed="rId5">
            <a:alphaModFix/>
          </a:blip>
          <a:srcRect b="0" l="0" r="0" t="0"/>
          <a:stretch/>
        </p:blipFill>
        <p:spPr>
          <a:xfrm>
            <a:off x="6267450" y="2133600"/>
            <a:ext cx="925512" cy="706437"/>
          </a:xfrm>
          <a:prstGeom prst="rect">
            <a:avLst/>
          </a:prstGeom>
          <a:noFill/>
          <a:ln>
            <a:noFill/>
          </a:ln>
        </p:spPr>
      </p:pic>
      <p:pic>
        <p:nvPicPr>
          <p:cNvPr id="328" name="Google Shape;328;p39"/>
          <p:cNvPicPr preferRelativeResize="0"/>
          <p:nvPr/>
        </p:nvPicPr>
        <p:blipFill rotWithShape="1">
          <a:blip r:embed="rId6">
            <a:alphaModFix/>
          </a:blip>
          <a:srcRect b="0" l="0" r="0" t="0"/>
          <a:stretch/>
        </p:blipFill>
        <p:spPr>
          <a:xfrm>
            <a:off x="5181600" y="2133600"/>
            <a:ext cx="925512" cy="706437"/>
          </a:xfrm>
          <a:prstGeom prst="rect">
            <a:avLst/>
          </a:prstGeom>
          <a:noFill/>
          <a:ln>
            <a:noFill/>
          </a:ln>
        </p:spPr>
      </p:pic>
      <p:grpSp>
        <p:nvGrpSpPr>
          <p:cNvPr id="329" name="Google Shape;329;p39"/>
          <p:cNvGrpSpPr/>
          <p:nvPr/>
        </p:nvGrpSpPr>
        <p:grpSpPr>
          <a:xfrm>
            <a:off x="3209925" y="4473575"/>
            <a:ext cx="2433637" cy="1311275"/>
            <a:chOff x="6443612" y="962047"/>
            <a:chExt cx="2433687" cy="1310756"/>
          </a:xfrm>
        </p:grpSpPr>
        <p:pic>
          <p:nvPicPr>
            <p:cNvPr id="330" name="Google Shape;330;p39"/>
            <p:cNvPicPr preferRelativeResize="0"/>
            <p:nvPr/>
          </p:nvPicPr>
          <p:blipFill rotWithShape="1">
            <a:blip r:embed="rId7">
              <a:alphaModFix/>
            </a:blip>
            <a:srcRect b="0" l="0" r="0" t="0"/>
            <a:stretch/>
          </p:blipFill>
          <p:spPr>
            <a:xfrm>
              <a:off x="7193294" y="962047"/>
              <a:ext cx="934322" cy="790553"/>
            </a:xfrm>
            <a:prstGeom prst="rect">
              <a:avLst/>
            </a:prstGeom>
            <a:noFill/>
            <a:ln>
              <a:noFill/>
            </a:ln>
          </p:spPr>
        </p:pic>
        <p:pic>
          <p:nvPicPr>
            <p:cNvPr id="331" name="Google Shape;331;p39"/>
            <p:cNvPicPr preferRelativeResize="0"/>
            <p:nvPr/>
          </p:nvPicPr>
          <p:blipFill rotWithShape="1">
            <a:blip r:embed="rId8">
              <a:alphaModFix/>
            </a:blip>
            <a:srcRect b="0" l="0" r="0" t="0"/>
            <a:stretch/>
          </p:blipFill>
          <p:spPr>
            <a:xfrm>
              <a:off x="6443612" y="1841996"/>
              <a:ext cx="2433687" cy="43080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 Figure 6.13, the data rate for each input connection is 1 kbps. If 1 bit at a time is multiplexed (a unit is 1 bit), what is the duration of</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 each input slot,</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2. each output slot, and</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3. each frame?</a:t>
            </a:r>
            <a:endParaRPr/>
          </a:p>
        </p:txBody>
      </p:sp>
      <p:grpSp>
        <p:nvGrpSpPr>
          <p:cNvPr id="338" name="Google Shape;338;p40"/>
          <p:cNvGrpSpPr/>
          <p:nvPr/>
        </p:nvGrpSpPr>
        <p:grpSpPr>
          <a:xfrm>
            <a:off x="0" y="0"/>
            <a:ext cx="9144000" cy="609600"/>
            <a:chOff x="0" y="2448"/>
            <a:chExt cx="5760" cy="384"/>
          </a:xfrm>
        </p:grpSpPr>
        <p:sp>
          <p:nvSpPr>
            <p:cNvPr id="339" name="Google Shape;339;p4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0" name="Google Shape;340;p40"/>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6.5</a:t>
              </a:r>
              <a:endParaRPr/>
            </a:p>
          </p:txBody>
        </p:sp>
      </p:grpSp>
      <p:sp>
        <p:nvSpPr>
          <p:cNvPr id="341" name="Google Shape;341;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41"/>
          <p:cNvGrpSpPr/>
          <p:nvPr/>
        </p:nvGrpSpPr>
        <p:grpSpPr>
          <a:xfrm>
            <a:off x="0" y="0"/>
            <a:ext cx="9144000" cy="609600"/>
            <a:chOff x="0" y="2448"/>
            <a:chExt cx="5760" cy="384"/>
          </a:xfrm>
        </p:grpSpPr>
        <p:sp>
          <p:nvSpPr>
            <p:cNvPr id="348" name="Google Shape;348;p4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9" name="Google Shape;349;p41"/>
            <p:cNvSpPr txBox="1"/>
            <p:nvPr/>
          </p:nvSpPr>
          <p:spPr>
            <a:xfrm>
              <a:off x="0" y="2448"/>
              <a:ext cx="329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6.5 (continued)</a:t>
              </a:r>
              <a:endParaRPr/>
            </a:p>
          </p:txBody>
        </p:sp>
      </p:grpSp>
      <p:sp>
        <p:nvSpPr>
          <p:cNvPr id="350" name="Google Shape;350;p41"/>
          <p:cNvSpPr txBox="1"/>
          <p:nvPr/>
        </p:nvSpPr>
        <p:spPr>
          <a:xfrm>
            <a:off x="76200" y="990600"/>
            <a:ext cx="8839200" cy="4789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answer the questions as follows: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 The data rate of each input connection is 1 kbps. This means that the bit duration is 1/1000 s or 1 ms. The duration of the input time slot is 1 ms (same as bit duration).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2. The duration of each output time slot is one-third of the input time slot. This means that the duration of the output time slot is 1/3 ms.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3. Each frame carries three output time slots. So the duration of a frame is 3 × (1/3) ms, or 1 ms. The duration of a frame is the same as the duration of an input unit.</a:t>
            </a:r>
            <a:endParaRPr/>
          </a:p>
        </p:txBody>
      </p:sp>
      <p:sp>
        <p:nvSpPr>
          <p:cNvPr id="351" name="Google Shape;351;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6.14 shows synchronous TDM with a data stream for each input and one data stream for the output. The unit of data is 1 bit. Find (a) the input bit duration, (b) the output bit duration, (c) the output bit rate, and (d) the output frame rate.</a:t>
            </a:r>
            <a:endParaRPr/>
          </a:p>
        </p:txBody>
      </p:sp>
      <p:grpSp>
        <p:nvGrpSpPr>
          <p:cNvPr id="358" name="Google Shape;358;p42"/>
          <p:cNvGrpSpPr/>
          <p:nvPr/>
        </p:nvGrpSpPr>
        <p:grpSpPr>
          <a:xfrm>
            <a:off x="0" y="0"/>
            <a:ext cx="9144000" cy="609600"/>
            <a:chOff x="0" y="2448"/>
            <a:chExt cx="5760" cy="384"/>
          </a:xfrm>
        </p:grpSpPr>
        <p:sp>
          <p:nvSpPr>
            <p:cNvPr id="359" name="Google Shape;359;p4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0" name="Google Shape;360;p42"/>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6.6</a:t>
              </a:r>
              <a:endParaRPr/>
            </a:p>
          </p:txBody>
        </p:sp>
      </p:grpSp>
      <p:grpSp>
        <p:nvGrpSpPr>
          <p:cNvPr id="361" name="Google Shape;361;p42"/>
          <p:cNvGrpSpPr/>
          <p:nvPr/>
        </p:nvGrpSpPr>
        <p:grpSpPr>
          <a:xfrm>
            <a:off x="274637" y="3124200"/>
            <a:ext cx="8442325" cy="2876550"/>
            <a:chOff x="274847" y="3124200"/>
            <a:chExt cx="8441905" cy="2876858"/>
          </a:xfrm>
        </p:grpSpPr>
        <p:pic>
          <p:nvPicPr>
            <p:cNvPr id="362" name="Google Shape;362;p42"/>
            <p:cNvPicPr preferRelativeResize="0"/>
            <p:nvPr/>
          </p:nvPicPr>
          <p:blipFill rotWithShape="1">
            <a:blip r:embed="rId3">
              <a:alphaModFix/>
            </a:blip>
            <a:srcRect b="0" l="0" r="0" t="0"/>
            <a:stretch/>
          </p:blipFill>
          <p:spPr>
            <a:xfrm>
              <a:off x="274847" y="3124200"/>
              <a:ext cx="8441905" cy="2023811"/>
            </a:xfrm>
            <a:prstGeom prst="rect">
              <a:avLst/>
            </a:prstGeom>
            <a:noFill/>
            <a:ln>
              <a:noFill/>
            </a:ln>
          </p:spPr>
        </p:pic>
        <p:pic>
          <p:nvPicPr>
            <p:cNvPr id="363" name="Google Shape;363;p42"/>
            <p:cNvPicPr preferRelativeResize="0"/>
            <p:nvPr/>
          </p:nvPicPr>
          <p:blipFill rotWithShape="1">
            <a:blip r:embed="rId4">
              <a:alphaModFix/>
            </a:blip>
            <a:srcRect b="0" l="0" r="0" t="0"/>
            <a:stretch/>
          </p:blipFill>
          <p:spPr>
            <a:xfrm>
              <a:off x="412495" y="5257800"/>
              <a:ext cx="8121905" cy="743258"/>
            </a:xfrm>
            <a:prstGeom prst="rect">
              <a:avLst/>
            </a:prstGeom>
            <a:noFill/>
            <a:ln>
              <a:noFill/>
            </a:ln>
          </p:spPr>
        </p:pic>
      </p:grpSp>
      <p:sp>
        <p:nvSpPr>
          <p:cNvPr id="364" name="Google Shape;364;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371" name="Google Shape;371;p4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6.14:  </a:t>
            </a:r>
            <a:r>
              <a:rPr b="1" i="1" lang="en-US" sz="2000" u="none">
                <a:solidFill>
                  <a:schemeClr val="dk1"/>
                </a:solidFill>
                <a:latin typeface="Times"/>
                <a:ea typeface="Times"/>
                <a:cs typeface="Times"/>
                <a:sym typeface="Times"/>
              </a:rPr>
              <a:t>Example 6.6</a:t>
            </a:r>
            <a:endParaRPr/>
          </a:p>
        </p:txBody>
      </p:sp>
      <p:pic>
        <p:nvPicPr>
          <p:cNvPr id="372" name="Google Shape;372;p43"/>
          <p:cNvPicPr preferRelativeResize="0"/>
          <p:nvPr/>
        </p:nvPicPr>
        <p:blipFill rotWithShape="1">
          <a:blip r:embed="rId3">
            <a:alphaModFix/>
          </a:blip>
          <a:srcRect b="0" l="0" r="0" t="0"/>
          <a:stretch/>
        </p:blipFill>
        <p:spPr>
          <a:xfrm>
            <a:off x="825500" y="2825750"/>
            <a:ext cx="7505700" cy="1898650"/>
          </a:xfrm>
          <a:prstGeom prst="rect">
            <a:avLst/>
          </a:prstGeom>
          <a:noFill/>
          <a:ln>
            <a:noFill/>
          </a:ln>
        </p:spPr>
      </p:pic>
      <p:pic>
        <p:nvPicPr>
          <p:cNvPr id="373" name="Google Shape;373;p43"/>
          <p:cNvPicPr preferRelativeResize="0"/>
          <p:nvPr/>
        </p:nvPicPr>
        <p:blipFill rotWithShape="1">
          <a:blip r:embed="rId4">
            <a:alphaModFix/>
          </a:blip>
          <a:srcRect b="0" l="0" r="0" t="0"/>
          <a:stretch/>
        </p:blipFill>
        <p:spPr>
          <a:xfrm>
            <a:off x="4838700" y="3302000"/>
            <a:ext cx="3314700" cy="27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3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Four 1-kbps connections are multiplexed together. A unit is 1 bit. Find (1) the duration of 1 bit before multiplexing, (2) the transmission rate of the link, (3) the duration of a time slot, and (4) the duration of a frame.</a:t>
            </a:r>
            <a:endParaRPr/>
          </a:p>
        </p:txBody>
      </p:sp>
      <p:grpSp>
        <p:nvGrpSpPr>
          <p:cNvPr id="380" name="Google Shape;380;p44"/>
          <p:cNvGrpSpPr/>
          <p:nvPr/>
        </p:nvGrpSpPr>
        <p:grpSpPr>
          <a:xfrm>
            <a:off x="0" y="0"/>
            <a:ext cx="9144000" cy="609600"/>
            <a:chOff x="0" y="2448"/>
            <a:chExt cx="5760" cy="384"/>
          </a:xfrm>
        </p:grpSpPr>
        <p:sp>
          <p:nvSpPr>
            <p:cNvPr id="381" name="Google Shape;381;p4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2" name="Google Shape;382;p44"/>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6.7</a:t>
              </a:r>
              <a:endParaRPr/>
            </a:p>
          </p:txBody>
        </p:sp>
      </p:grpSp>
      <p:pic>
        <p:nvPicPr>
          <p:cNvPr id="383" name="Google Shape;383;p44"/>
          <p:cNvPicPr preferRelativeResize="0"/>
          <p:nvPr/>
        </p:nvPicPr>
        <p:blipFill rotWithShape="1">
          <a:blip r:embed="rId3">
            <a:alphaModFix/>
          </a:blip>
          <a:srcRect b="0" l="0" r="0" t="0"/>
          <a:stretch/>
        </p:blipFill>
        <p:spPr>
          <a:xfrm>
            <a:off x="269875" y="3059112"/>
            <a:ext cx="8493125" cy="2732087"/>
          </a:xfrm>
          <a:prstGeom prst="rect">
            <a:avLst/>
          </a:prstGeom>
          <a:noFill/>
          <a:ln>
            <a:noFill/>
          </a:ln>
        </p:spPr>
      </p:pic>
      <p:sp>
        <p:nvSpPr>
          <p:cNvPr id="384" name="Google Shape;384;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6: Objective</a:t>
            </a:r>
            <a:endParaRPr/>
          </a:p>
        </p:txBody>
      </p:sp>
      <p:sp>
        <p:nvSpPr>
          <p:cNvPr id="118" name="Google Shape;118;p18"/>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br>
              <a:rPr b="1" i="0" lang="en-US" sz="2400" u="none">
                <a:solidFill>
                  <a:srgbClr val="FF0000"/>
                </a:solidFill>
                <a:latin typeface="Palatino"/>
                <a:ea typeface="Palatino"/>
                <a:cs typeface="Palatino"/>
                <a:sym typeface="Palatino"/>
              </a:rPr>
            </a:br>
            <a:endParaRPr/>
          </a:p>
        </p:txBody>
      </p:sp>
      <p:sp>
        <p:nvSpPr>
          <p:cNvPr id="119" name="Google Shape;119;p18"/>
          <p:cNvSpPr txBox="1"/>
          <p:nvPr/>
        </p:nvSpPr>
        <p:spPr>
          <a:xfrm>
            <a:off x="98425" y="1143000"/>
            <a:ext cx="8686800" cy="15621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discusses multiplexing. The first method is called frequency-division multiplexing (FDM). The second method is called wavelength division multiplexing (WDM). The third method is called time-division multiplexing (TDM).</a:t>
            </a:r>
            <a:endParaRPr/>
          </a:p>
        </p:txBody>
      </p:sp>
      <p:sp>
        <p:nvSpPr>
          <p:cNvPr id="120" name="Google Shape;120;p18"/>
          <p:cNvSpPr txBox="1"/>
          <p:nvPr/>
        </p:nvSpPr>
        <p:spPr>
          <a:xfrm>
            <a:off x="250825" y="3352800"/>
            <a:ext cx="8686800" cy="2362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second section discusses spectrum spreading, in which we first spread the bandwidth of a signal to add redundancy for the purpose of more secure transmission before combining different channels. The first method is called frequency hopping spread spectrum (FHSS). The second method is called direct sequence spread spectrum (DSSS).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 calcmode="lin" valueType="num">
                                      <p:cBhvr additive="base">
                                        <p:cTn dur="1000"/>
                                        <p:tgtEl>
                                          <p:spTgt spid="119">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1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391" name="Google Shape;391;p4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6.15:  </a:t>
            </a:r>
            <a:r>
              <a:rPr b="1" i="1" lang="en-US" sz="2000" u="none">
                <a:solidFill>
                  <a:schemeClr val="dk1"/>
                </a:solidFill>
                <a:latin typeface="Times"/>
                <a:ea typeface="Times"/>
                <a:cs typeface="Times"/>
                <a:sym typeface="Times"/>
              </a:rPr>
              <a:t>Interleaving</a:t>
            </a:r>
            <a:endParaRPr/>
          </a:p>
        </p:txBody>
      </p:sp>
      <p:pic>
        <p:nvPicPr>
          <p:cNvPr id="392" name="Google Shape;392;p45"/>
          <p:cNvPicPr preferRelativeResize="0"/>
          <p:nvPr/>
        </p:nvPicPr>
        <p:blipFill rotWithShape="1">
          <a:blip r:embed="rId3">
            <a:alphaModFix/>
          </a:blip>
          <a:srcRect b="0" l="0" r="0" t="0"/>
          <a:stretch/>
        </p:blipFill>
        <p:spPr>
          <a:xfrm>
            <a:off x="479425" y="2133600"/>
            <a:ext cx="8131175" cy="2246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Four channels are multiplexed using TDM. If each channel sends 100 bytes/s and we multiplex 1 byte per channel, show the frame traveling on the link, the size of the frame, the duration of a frame, the frame rate, and the bit rate for the link.</a:t>
            </a:r>
            <a:endParaRPr/>
          </a:p>
        </p:txBody>
      </p:sp>
      <p:grpSp>
        <p:nvGrpSpPr>
          <p:cNvPr id="399" name="Google Shape;399;p46"/>
          <p:cNvGrpSpPr/>
          <p:nvPr/>
        </p:nvGrpSpPr>
        <p:grpSpPr>
          <a:xfrm>
            <a:off x="0" y="0"/>
            <a:ext cx="9144000" cy="609600"/>
            <a:chOff x="0" y="2448"/>
            <a:chExt cx="5760" cy="384"/>
          </a:xfrm>
        </p:grpSpPr>
        <p:sp>
          <p:nvSpPr>
            <p:cNvPr id="400" name="Google Shape;400;p4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1" name="Google Shape;401;p46"/>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6.8</a:t>
              </a:r>
              <a:endParaRPr/>
            </a:p>
          </p:txBody>
        </p:sp>
      </p:grpSp>
      <p:sp>
        <p:nvSpPr>
          <p:cNvPr id="402" name="Google Shape;402;p46"/>
          <p:cNvSpPr txBox="1"/>
          <p:nvPr/>
        </p:nvSpPr>
        <p:spPr>
          <a:xfrm>
            <a:off x="101600" y="2974975"/>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multiplexer is shown in Figure 6.16. Each frame carries 1 byte from each channel; the size of each frame, therefore, is 4 bytes, or 32 bits. The frame rate is 100 frames per second. The duration of a frame is therefore 1/100 s. The link is carrying 100 frames per second, and since each frame contains 32 bits, the bit rate is 100 × 32, or 3200 bps.</a:t>
            </a:r>
            <a:endParaRPr/>
          </a:p>
        </p:txBody>
      </p:sp>
      <p:sp>
        <p:nvSpPr>
          <p:cNvPr id="403" name="Google Shape;403;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10" name="Google Shape;410;p4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6.16:  </a:t>
            </a:r>
            <a:r>
              <a:rPr b="1" i="1" lang="en-US" sz="2000" u="none">
                <a:solidFill>
                  <a:schemeClr val="dk1"/>
                </a:solidFill>
                <a:latin typeface="Times"/>
                <a:ea typeface="Times"/>
                <a:cs typeface="Times"/>
                <a:sym typeface="Times"/>
              </a:rPr>
              <a:t>Example 6.8</a:t>
            </a:r>
            <a:endParaRPr/>
          </a:p>
        </p:txBody>
      </p:sp>
      <p:pic>
        <p:nvPicPr>
          <p:cNvPr id="411" name="Google Shape;411;p47"/>
          <p:cNvPicPr preferRelativeResize="0"/>
          <p:nvPr/>
        </p:nvPicPr>
        <p:blipFill rotWithShape="1">
          <a:blip r:embed="rId3">
            <a:alphaModFix/>
          </a:blip>
          <a:srcRect b="0" l="0" r="0" t="0"/>
          <a:stretch/>
        </p:blipFill>
        <p:spPr>
          <a:xfrm>
            <a:off x="419100" y="2362200"/>
            <a:ext cx="7620000" cy="2233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2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multiplexer combines four 100-kbps channels using a time slot of 2 bits. Show the output with four arbitrary inputs. What is the frame rate? What is the frame duration? What is the bit rate? What is the bit duration?</a:t>
            </a:r>
            <a:endParaRPr/>
          </a:p>
        </p:txBody>
      </p:sp>
      <p:grpSp>
        <p:nvGrpSpPr>
          <p:cNvPr id="418" name="Google Shape;418;p48"/>
          <p:cNvGrpSpPr/>
          <p:nvPr/>
        </p:nvGrpSpPr>
        <p:grpSpPr>
          <a:xfrm>
            <a:off x="0" y="0"/>
            <a:ext cx="9144000" cy="609600"/>
            <a:chOff x="0" y="2448"/>
            <a:chExt cx="5760" cy="384"/>
          </a:xfrm>
        </p:grpSpPr>
        <p:sp>
          <p:nvSpPr>
            <p:cNvPr id="419" name="Google Shape;419;p4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0" name="Google Shape;420;p48"/>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6.9</a:t>
              </a:r>
              <a:endParaRPr/>
            </a:p>
          </p:txBody>
        </p:sp>
      </p:grpSp>
      <p:sp>
        <p:nvSpPr>
          <p:cNvPr id="421" name="Google Shape;421;p48"/>
          <p:cNvSpPr txBox="1"/>
          <p:nvPr/>
        </p:nvSpPr>
        <p:spPr>
          <a:xfrm>
            <a:off x="101600" y="2514600"/>
            <a:ext cx="8839200" cy="3508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6.17 shows the output for four arbitrary inputs. The link carries 50,000 frames per second since each frame contains 2 bits per channel. The frame duration is therefore 1/50,000 s or 20 μs. The frame rate is 50,000 frames per second, and each frame carries 8 bits; the bit rate is 50,000 ×</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8 = 400,000 bits or 400 kbps. The bit duration is 1/400,000 s, or 2.5 μs. </a:t>
            </a:r>
            <a:endParaRPr/>
          </a:p>
        </p:txBody>
      </p:sp>
      <p:sp>
        <p:nvSpPr>
          <p:cNvPr id="422" name="Google Shape;422;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29" name="Google Shape;429;p4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6.17:  </a:t>
            </a:r>
            <a:r>
              <a:rPr b="1" i="1" lang="en-US" sz="2000" u="none">
                <a:solidFill>
                  <a:schemeClr val="dk1"/>
                </a:solidFill>
                <a:latin typeface="Times"/>
                <a:ea typeface="Times"/>
                <a:cs typeface="Times"/>
                <a:sym typeface="Times"/>
              </a:rPr>
              <a:t>Example 6.9</a:t>
            </a:r>
            <a:endParaRPr/>
          </a:p>
        </p:txBody>
      </p:sp>
      <p:pic>
        <p:nvPicPr>
          <p:cNvPr id="430" name="Google Shape;430;p49"/>
          <p:cNvPicPr preferRelativeResize="0"/>
          <p:nvPr/>
        </p:nvPicPr>
        <p:blipFill rotWithShape="1">
          <a:blip r:embed="rId3">
            <a:alphaModFix/>
          </a:blip>
          <a:srcRect b="0" l="0" r="0" t="0"/>
          <a:stretch/>
        </p:blipFill>
        <p:spPr>
          <a:xfrm>
            <a:off x="457200" y="2465387"/>
            <a:ext cx="8351837" cy="2106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75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37" name="Google Shape;437;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6.18:  </a:t>
            </a:r>
            <a:r>
              <a:rPr b="1" i="1" lang="en-US" sz="2000" u="none">
                <a:solidFill>
                  <a:schemeClr val="dk1"/>
                </a:solidFill>
                <a:latin typeface="Times"/>
                <a:ea typeface="Times"/>
                <a:cs typeface="Times"/>
                <a:sym typeface="Times"/>
              </a:rPr>
              <a:t>Empty slots</a:t>
            </a:r>
            <a:endParaRPr/>
          </a:p>
        </p:txBody>
      </p:sp>
      <p:pic>
        <p:nvPicPr>
          <p:cNvPr id="438" name="Google Shape;438;p50"/>
          <p:cNvPicPr preferRelativeResize="0"/>
          <p:nvPr/>
        </p:nvPicPr>
        <p:blipFill rotWithShape="1">
          <a:blip r:embed="rId3">
            <a:alphaModFix/>
          </a:blip>
          <a:srcRect b="0" l="0" r="0" t="0"/>
          <a:stretch/>
        </p:blipFill>
        <p:spPr>
          <a:xfrm>
            <a:off x="685800" y="2438400"/>
            <a:ext cx="7604125" cy="213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75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45" name="Google Shape;445;p5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6.19:  </a:t>
            </a:r>
            <a:r>
              <a:rPr b="1" i="1" lang="en-US" sz="2000" u="none">
                <a:solidFill>
                  <a:schemeClr val="dk1"/>
                </a:solidFill>
                <a:latin typeface="Times"/>
                <a:ea typeface="Times"/>
                <a:cs typeface="Times"/>
                <a:sym typeface="Times"/>
              </a:rPr>
              <a:t>Multilevel multiplexing</a:t>
            </a:r>
            <a:endParaRPr/>
          </a:p>
        </p:txBody>
      </p:sp>
      <p:pic>
        <p:nvPicPr>
          <p:cNvPr id="446" name="Google Shape;446;p51"/>
          <p:cNvPicPr preferRelativeResize="0"/>
          <p:nvPr/>
        </p:nvPicPr>
        <p:blipFill rotWithShape="1">
          <a:blip r:embed="rId3">
            <a:alphaModFix/>
          </a:blip>
          <a:srcRect b="0" l="0" r="0" t="0"/>
          <a:stretch/>
        </p:blipFill>
        <p:spPr>
          <a:xfrm>
            <a:off x="820737" y="2209800"/>
            <a:ext cx="6816725" cy="249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75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53" name="Google Shape;453;p5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6.20:  </a:t>
            </a:r>
            <a:r>
              <a:rPr b="1" i="1" lang="en-US" sz="2000" u="none">
                <a:solidFill>
                  <a:schemeClr val="dk1"/>
                </a:solidFill>
                <a:latin typeface="Times"/>
                <a:ea typeface="Times"/>
                <a:cs typeface="Times"/>
                <a:sym typeface="Times"/>
              </a:rPr>
              <a:t>Multiple-slot multiplexing</a:t>
            </a:r>
            <a:endParaRPr/>
          </a:p>
        </p:txBody>
      </p:sp>
      <p:pic>
        <p:nvPicPr>
          <p:cNvPr id="454" name="Google Shape;454;p52"/>
          <p:cNvPicPr preferRelativeResize="0"/>
          <p:nvPr/>
        </p:nvPicPr>
        <p:blipFill rotWithShape="1">
          <a:blip r:embed="rId3">
            <a:alphaModFix/>
          </a:blip>
          <a:srcRect b="0" l="0" r="0" t="0"/>
          <a:stretch/>
        </p:blipFill>
        <p:spPr>
          <a:xfrm>
            <a:off x="762000" y="2362200"/>
            <a:ext cx="7497762" cy="2306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75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61" name="Google Shape;461;p5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6.21:  </a:t>
            </a:r>
            <a:r>
              <a:rPr b="1" i="1" lang="en-US" sz="2000" u="none">
                <a:solidFill>
                  <a:schemeClr val="dk1"/>
                </a:solidFill>
                <a:latin typeface="Times"/>
                <a:ea typeface="Times"/>
                <a:cs typeface="Times"/>
                <a:sym typeface="Times"/>
              </a:rPr>
              <a:t>Pulse stuffing</a:t>
            </a:r>
            <a:endParaRPr/>
          </a:p>
        </p:txBody>
      </p:sp>
      <p:pic>
        <p:nvPicPr>
          <p:cNvPr id="462" name="Google Shape;462;p53"/>
          <p:cNvPicPr preferRelativeResize="0"/>
          <p:nvPr/>
        </p:nvPicPr>
        <p:blipFill rotWithShape="1">
          <a:blip r:embed="rId3">
            <a:alphaModFix/>
          </a:blip>
          <a:srcRect b="0" l="0" r="0" t="0"/>
          <a:stretch/>
        </p:blipFill>
        <p:spPr>
          <a:xfrm>
            <a:off x="1295400" y="2209800"/>
            <a:ext cx="6102350" cy="213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2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469" name="Google Shape;469;p5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6.22:  </a:t>
            </a:r>
            <a:r>
              <a:rPr b="1" i="1" lang="en-US" sz="2000" u="none">
                <a:solidFill>
                  <a:schemeClr val="dk1"/>
                </a:solidFill>
                <a:latin typeface="Times"/>
                <a:ea typeface="Times"/>
                <a:cs typeface="Times"/>
                <a:sym typeface="Times"/>
              </a:rPr>
              <a:t>Framing bits</a:t>
            </a:r>
            <a:endParaRPr/>
          </a:p>
        </p:txBody>
      </p:sp>
      <p:pic>
        <p:nvPicPr>
          <p:cNvPr id="470" name="Google Shape;470;p54"/>
          <p:cNvPicPr preferRelativeResize="0"/>
          <p:nvPr/>
        </p:nvPicPr>
        <p:blipFill rotWithShape="1">
          <a:blip r:embed="rId3">
            <a:alphaModFix/>
          </a:blip>
          <a:srcRect b="0" l="0" r="0" t="0"/>
          <a:stretch/>
        </p:blipFill>
        <p:spPr>
          <a:xfrm>
            <a:off x="695325" y="2779712"/>
            <a:ext cx="7305675" cy="2097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ppt_w</p:attrName>
                                        </p:attrNameLst>
                                      </p:cBhvr>
                                      <p:tavLst>
                                        <p:tav fmla="" tm="0">
                                          <p:val>
                                            <p:strVal val="0"/>
                                          </p:val>
                                        </p:tav>
                                        <p:tav fmla="" tm="100000">
                                          <p:val>
                                            <p:strVal val="#ppt_w"/>
                                          </p:val>
                                        </p:tav>
                                      </p:tavLst>
                                    </p:anim>
                                    <p:anim calcmode="lin" valueType="num">
                                      <p:cBhvr additive="base">
                                        <p:cTn dur="500"/>
                                        <p:tgtEl>
                                          <p:spTgt spid="4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27" name="Google Shape;127;p1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228600" y="406400"/>
            <a:ext cx="426561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6-1   MULTIPLEXING</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381000" y="1765300"/>
            <a:ext cx="81534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Multiplexing is the set of techniques that allows the simultaneous transmission of multiple signals across a single data link. As data and telecommunications use increases, so does traffic. We can accommodate this increase by continuing to add individual links each time a new channel is needed, or we can install higher-bandwidth links and use each to carry multiple signals.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nvSpPr>
        <p:spPr>
          <a:xfrm>
            <a:off x="76200" y="696912"/>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have four sources, each creating 250 characters per second. If the interleaved unit is a character and 1 synchronizing bit is added to each frame, find (1) the data rate of each source, (2) the duration of each character in each source, (3) the frame rate, (4) the duration of each frame, (5) the number of bits in each frame, and (6) the data rate of the link.</a:t>
            </a:r>
            <a:endParaRPr/>
          </a:p>
        </p:txBody>
      </p:sp>
      <p:grpSp>
        <p:nvGrpSpPr>
          <p:cNvPr id="477" name="Google Shape;477;p55"/>
          <p:cNvGrpSpPr/>
          <p:nvPr/>
        </p:nvGrpSpPr>
        <p:grpSpPr>
          <a:xfrm>
            <a:off x="0" y="0"/>
            <a:ext cx="9144000" cy="609600"/>
            <a:chOff x="0" y="2448"/>
            <a:chExt cx="5760" cy="384"/>
          </a:xfrm>
        </p:grpSpPr>
        <p:sp>
          <p:nvSpPr>
            <p:cNvPr id="478" name="Google Shape;478;p5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9" name="Google Shape;479;p55"/>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6.10</a:t>
              </a:r>
              <a:endParaRPr/>
            </a:p>
          </p:txBody>
        </p:sp>
      </p:grpSp>
      <p:sp>
        <p:nvSpPr>
          <p:cNvPr id="480" name="Google Shape;480;p55"/>
          <p:cNvSpPr txBox="1"/>
          <p:nvPr/>
        </p:nvSpPr>
        <p:spPr>
          <a:xfrm>
            <a:off x="228600" y="4054475"/>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 The data rate of each source is 250 × 8 = 2000 bps = 2</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kbps.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2. Each source sends 250 characters per second; therefore,</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the duration of a character is 1/250 s, or 4 ms.</a:t>
            </a:r>
            <a:endParaRPr/>
          </a:p>
        </p:txBody>
      </p:sp>
      <p:sp>
        <p:nvSpPr>
          <p:cNvPr id="481" name="Google Shape;481;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nvSpPr>
        <p:spPr>
          <a:xfrm>
            <a:off x="76200" y="696912"/>
            <a:ext cx="8839200" cy="4789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3. Each frame has one character from each source, which</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means the link needs to send 250 frames per second.</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4. The duration of each frame is 1/250 s, or 4 ms.</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5. Each frame carries 4 characters and 1 extra synchronizing</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bit. This means that each frame is 4 × 8 + 1 = 33 bits.</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6. The link sends 250 frames per second, and each frame</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contains 33 bits. This means that the data rate of the link</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is 250 × 33, or 8250 bps. </a:t>
            </a:r>
            <a:endParaRPr/>
          </a:p>
        </p:txBody>
      </p:sp>
      <p:grpSp>
        <p:nvGrpSpPr>
          <p:cNvPr id="488" name="Google Shape;488;p56"/>
          <p:cNvGrpSpPr/>
          <p:nvPr/>
        </p:nvGrpSpPr>
        <p:grpSpPr>
          <a:xfrm>
            <a:off x="0" y="0"/>
            <a:ext cx="9144000" cy="609600"/>
            <a:chOff x="0" y="2448"/>
            <a:chExt cx="5760" cy="384"/>
          </a:xfrm>
        </p:grpSpPr>
        <p:sp>
          <p:nvSpPr>
            <p:cNvPr id="489" name="Google Shape;489;p5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0" name="Google Shape;490;p56"/>
            <p:cNvSpPr txBox="1"/>
            <p:nvPr/>
          </p:nvSpPr>
          <p:spPr>
            <a:xfrm>
              <a:off x="0" y="2448"/>
              <a:ext cx="3490"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6.10 (Continued)</a:t>
              </a:r>
              <a:endParaRPr/>
            </a:p>
          </p:txBody>
        </p:sp>
      </p:grpSp>
      <p:sp>
        <p:nvSpPr>
          <p:cNvPr id="491" name="Google Shape;491;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Two channels, one with a bit rate of 100 kbps and another with a bit rate of 200 kbps, are to be multiplexed. How this can be achieved? What is the frame rate? What is the frame duration? What is the bit rate of the link?.</a:t>
            </a:r>
            <a:endParaRPr/>
          </a:p>
        </p:txBody>
      </p:sp>
      <p:grpSp>
        <p:nvGrpSpPr>
          <p:cNvPr id="498" name="Google Shape;498;p57"/>
          <p:cNvGrpSpPr/>
          <p:nvPr/>
        </p:nvGrpSpPr>
        <p:grpSpPr>
          <a:xfrm>
            <a:off x="0" y="0"/>
            <a:ext cx="9144000" cy="609600"/>
            <a:chOff x="0" y="2448"/>
            <a:chExt cx="5760" cy="384"/>
          </a:xfrm>
        </p:grpSpPr>
        <p:sp>
          <p:nvSpPr>
            <p:cNvPr id="499" name="Google Shape;499;p5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0" name="Google Shape;500;p57"/>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6.11</a:t>
              </a:r>
              <a:endParaRPr/>
            </a:p>
          </p:txBody>
        </p:sp>
      </p:grpSp>
      <p:sp>
        <p:nvSpPr>
          <p:cNvPr id="501" name="Google Shape;501;p57"/>
          <p:cNvSpPr txBox="1"/>
          <p:nvPr/>
        </p:nvSpPr>
        <p:spPr>
          <a:xfrm>
            <a:off x="228600" y="2667000"/>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allocate one slot to the first channel and two slots to the second channel. Each frame carries 3 bits. The frame rate is 100,000 frames per second because it carries 1 bit from the first channel. The frame duration is 1/100,000 s, or 10 ms. The bit rate is 100,000 frames/s × 3 bits per</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frame, or 300 kbps. </a:t>
            </a:r>
            <a:endParaRPr/>
          </a:p>
        </p:txBody>
      </p:sp>
      <p:sp>
        <p:nvSpPr>
          <p:cNvPr id="502" name="Google Shape;502;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09" name="Google Shape;509;p5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6.23:  </a:t>
            </a:r>
            <a:r>
              <a:rPr b="1" i="1" lang="en-US" sz="2000" u="none">
                <a:solidFill>
                  <a:schemeClr val="dk1"/>
                </a:solidFill>
                <a:latin typeface="Times"/>
                <a:ea typeface="Times"/>
                <a:cs typeface="Times"/>
                <a:sym typeface="Times"/>
              </a:rPr>
              <a:t>Digital hierarchy</a:t>
            </a:r>
            <a:endParaRPr/>
          </a:p>
        </p:txBody>
      </p:sp>
      <p:pic>
        <p:nvPicPr>
          <p:cNvPr id="510" name="Google Shape;510;p58"/>
          <p:cNvPicPr preferRelativeResize="0"/>
          <p:nvPr/>
        </p:nvPicPr>
        <p:blipFill rotWithShape="1">
          <a:blip r:embed="rId3">
            <a:alphaModFix/>
          </a:blip>
          <a:srcRect b="0" l="0" r="0" t="0"/>
          <a:stretch/>
        </p:blipFill>
        <p:spPr>
          <a:xfrm>
            <a:off x="604837" y="1752600"/>
            <a:ext cx="8081962" cy="376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25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9"/>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517" name="Google Shape;517;p59"/>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6.1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DS and T line rates</a:t>
            </a:r>
            <a:endParaRPr/>
          </a:p>
        </p:txBody>
      </p:sp>
      <p:pic>
        <p:nvPicPr>
          <p:cNvPr id="518" name="Google Shape;518;p59"/>
          <p:cNvPicPr preferRelativeResize="0"/>
          <p:nvPr/>
        </p:nvPicPr>
        <p:blipFill rotWithShape="1">
          <a:blip r:embed="rId4">
            <a:alphaModFix/>
          </a:blip>
          <a:srcRect b="0" l="0" r="0" t="0"/>
          <a:stretch/>
        </p:blipFill>
        <p:spPr>
          <a:xfrm>
            <a:off x="327025" y="2574925"/>
            <a:ext cx="8283575" cy="1692275"/>
          </a:xfrm>
          <a:prstGeom prst="rect">
            <a:avLst/>
          </a:prstGeom>
          <a:noFill/>
          <a:ln>
            <a:noFill/>
          </a:ln>
        </p:spPr>
      </p:pic>
      <p:sp>
        <p:nvSpPr>
          <p:cNvPr id="519" name="Google Shape;519;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26" name="Google Shape;526;p6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6.24:  </a:t>
            </a:r>
            <a:r>
              <a:rPr b="1" i="1" lang="en-US" sz="2000" u="none">
                <a:solidFill>
                  <a:schemeClr val="dk1"/>
                </a:solidFill>
                <a:latin typeface="Times"/>
                <a:ea typeface="Times"/>
                <a:cs typeface="Times"/>
                <a:sym typeface="Times"/>
              </a:rPr>
              <a:t>T-1 line</a:t>
            </a:r>
            <a:endParaRPr/>
          </a:p>
        </p:txBody>
      </p:sp>
      <p:pic>
        <p:nvPicPr>
          <p:cNvPr id="527" name="Google Shape;527;p60"/>
          <p:cNvPicPr preferRelativeResize="0"/>
          <p:nvPr/>
        </p:nvPicPr>
        <p:blipFill rotWithShape="1">
          <a:blip r:embed="rId3">
            <a:alphaModFix/>
          </a:blip>
          <a:srcRect b="0" l="0" r="0" t="0"/>
          <a:stretch/>
        </p:blipFill>
        <p:spPr>
          <a:xfrm>
            <a:off x="239712" y="1676400"/>
            <a:ext cx="8599487" cy="319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2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34" name="Google Shape;534;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6.25:  </a:t>
            </a:r>
            <a:r>
              <a:rPr b="1" i="1" lang="en-US" sz="2000" u="none">
                <a:solidFill>
                  <a:schemeClr val="dk1"/>
                </a:solidFill>
                <a:latin typeface="Times"/>
                <a:ea typeface="Times"/>
                <a:cs typeface="Times"/>
                <a:sym typeface="Times"/>
              </a:rPr>
              <a:t>T-1 line frame structure</a:t>
            </a:r>
            <a:endParaRPr/>
          </a:p>
        </p:txBody>
      </p:sp>
      <p:pic>
        <p:nvPicPr>
          <p:cNvPr id="535" name="Google Shape;535;p61"/>
          <p:cNvPicPr preferRelativeResize="0"/>
          <p:nvPr/>
        </p:nvPicPr>
        <p:blipFill rotWithShape="1">
          <a:blip r:embed="rId3">
            <a:alphaModFix/>
          </a:blip>
          <a:srcRect b="0" l="0" r="0" t="0"/>
          <a:stretch/>
        </p:blipFill>
        <p:spPr>
          <a:xfrm>
            <a:off x="601662" y="944562"/>
            <a:ext cx="8008937" cy="53038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2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2"/>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542" name="Google Shape;542;p62"/>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6.2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E line rates</a:t>
            </a:r>
            <a:endParaRPr/>
          </a:p>
        </p:txBody>
      </p:sp>
      <p:pic>
        <p:nvPicPr>
          <p:cNvPr id="543" name="Google Shape;543;p62"/>
          <p:cNvPicPr preferRelativeResize="0"/>
          <p:nvPr/>
        </p:nvPicPr>
        <p:blipFill rotWithShape="1">
          <a:blip r:embed="rId4">
            <a:alphaModFix/>
          </a:blip>
          <a:srcRect b="0" l="0" r="0" t="0"/>
          <a:stretch/>
        </p:blipFill>
        <p:spPr>
          <a:xfrm>
            <a:off x="1771650" y="2486025"/>
            <a:ext cx="5600700" cy="1885950"/>
          </a:xfrm>
          <a:prstGeom prst="rect">
            <a:avLst/>
          </a:prstGeom>
          <a:noFill/>
          <a:ln>
            <a:noFill/>
          </a:ln>
        </p:spPr>
      </p:pic>
      <p:sp>
        <p:nvSpPr>
          <p:cNvPr id="544" name="Google Shape;544;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51" name="Google Shape;551;p6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6.26:  </a:t>
            </a:r>
            <a:r>
              <a:rPr b="1" i="1" lang="en-US" sz="2000" u="none">
                <a:solidFill>
                  <a:schemeClr val="dk1"/>
                </a:solidFill>
                <a:latin typeface="Times"/>
                <a:ea typeface="Times"/>
                <a:cs typeface="Times"/>
                <a:sym typeface="Times"/>
              </a:rPr>
              <a:t>TDM slot comparison</a:t>
            </a:r>
            <a:endParaRPr/>
          </a:p>
        </p:txBody>
      </p:sp>
      <p:pic>
        <p:nvPicPr>
          <p:cNvPr id="552" name="Google Shape;552;p63"/>
          <p:cNvPicPr preferRelativeResize="0"/>
          <p:nvPr/>
        </p:nvPicPr>
        <p:blipFill rotWithShape="1">
          <a:blip r:embed="rId3">
            <a:alphaModFix/>
          </a:blip>
          <a:srcRect b="0" l="0" r="0" t="0"/>
          <a:stretch/>
        </p:blipFill>
        <p:spPr>
          <a:xfrm>
            <a:off x="608012" y="990600"/>
            <a:ext cx="7697787" cy="2030412"/>
          </a:xfrm>
          <a:prstGeom prst="rect">
            <a:avLst/>
          </a:prstGeom>
          <a:noFill/>
          <a:ln>
            <a:noFill/>
          </a:ln>
        </p:spPr>
      </p:pic>
      <p:pic>
        <p:nvPicPr>
          <p:cNvPr id="553" name="Google Shape;553;p63"/>
          <p:cNvPicPr preferRelativeResize="0"/>
          <p:nvPr/>
        </p:nvPicPr>
        <p:blipFill rotWithShape="1">
          <a:blip r:embed="rId4">
            <a:alphaModFix/>
          </a:blip>
          <a:srcRect b="0" l="0" r="0" t="0"/>
          <a:stretch/>
        </p:blipFill>
        <p:spPr>
          <a:xfrm>
            <a:off x="608012" y="3733800"/>
            <a:ext cx="7697787" cy="2030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2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225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60" name="Google Shape;560;p64"/>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1" name="Google Shape;561;p64"/>
          <p:cNvSpPr txBox="1"/>
          <p:nvPr/>
        </p:nvSpPr>
        <p:spPr>
          <a:xfrm>
            <a:off x="228600" y="406400"/>
            <a:ext cx="5038725"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6-2   SPREAD SPECTRUM</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562" name="Google Shape;562;p64"/>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3" name="Google Shape;563;p64"/>
          <p:cNvSpPr txBox="1"/>
          <p:nvPr/>
        </p:nvSpPr>
        <p:spPr>
          <a:xfrm>
            <a:off x="381000" y="1765300"/>
            <a:ext cx="8153400" cy="39909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In some applications, we have some concerns that outweigh bandwidth efficiency. In wireless applications, stations must be able to share this medium without interception by an eavesdropper and without being subject to jamming from a malicious intruder To achieve these goals, spread spectrum techniques add redundancy;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6.1:  </a:t>
            </a:r>
            <a:r>
              <a:rPr b="1" i="1" lang="en-US" sz="2000" u="none">
                <a:solidFill>
                  <a:schemeClr val="dk1"/>
                </a:solidFill>
                <a:latin typeface="Times"/>
                <a:ea typeface="Times"/>
                <a:cs typeface="Times"/>
                <a:sym typeface="Times"/>
              </a:rPr>
              <a:t>Dividing a link into channels</a:t>
            </a:r>
            <a:endParaRPr/>
          </a:p>
        </p:txBody>
      </p:sp>
      <p:grpSp>
        <p:nvGrpSpPr>
          <p:cNvPr id="138" name="Google Shape;138;p20"/>
          <p:cNvGrpSpPr/>
          <p:nvPr/>
        </p:nvGrpSpPr>
        <p:grpSpPr>
          <a:xfrm>
            <a:off x="457200" y="2514600"/>
            <a:ext cx="8312150" cy="1874837"/>
            <a:chOff x="457200" y="2514600"/>
            <a:chExt cx="8312150" cy="1874838"/>
          </a:xfrm>
        </p:grpSpPr>
        <p:pic>
          <p:nvPicPr>
            <p:cNvPr id="139" name="Google Shape;139;p20"/>
            <p:cNvPicPr preferRelativeResize="0"/>
            <p:nvPr/>
          </p:nvPicPr>
          <p:blipFill rotWithShape="1">
            <a:blip r:embed="rId3">
              <a:alphaModFix/>
            </a:blip>
            <a:srcRect b="0" l="0" r="0" t="0"/>
            <a:stretch/>
          </p:blipFill>
          <p:spPr>
            <a:xfrm>
              <a:off x="457200" y="2514600"/>
              <a:ext cx="8312150" cy="1874838"/>
            </a:xfrm>
            <a:prstGeom prst="rect">
              <a:avLst/>
            </a:prstGeom>
            <a:noFill/>
            <a:ln>
              <a:noFill/>
            </a:ln>
          </p:spPr>
        </p:pic>
        <p:pic>
          <p:nvPicPr>
            <p:cNvPr id="140" name="Google Shape;140;p20"/>
            <p:cNvPicPr preferRelativeResize="0"/>
            <p:nvPr/>
          </p:nvPicPr>
          <p:blipFill rotWithShape="1">
            <a:blip r:embed="rId4">
              <a:alphaModFix/>
            </a:blip>
            <a:srcRect b="0" l="0" r="0" t="0"/>
            <a:stretch/>
          </p:blipFill>
          <p:spPr>
            <a:xfrm>
              <a:off x="3071813" y="3535363"/>
              <a:ext cx="3082925" cy="274637"/>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70" name="Google Shape;570;p6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6.27:  </a:t>
            </a:r>
            <a:r>
              <a:rPr b="1" i="1" lang="en-US" sz="2000" u="none">
                <a:solidFill>
                  <a:schemeClr val="dk1"/>
                </a:solidFill>
                <a:latin typeface="Times"/>
                <a:ea typeface="Times"/>
                <a:cs typeface="Times"/>
                <a:sym typeface="Times"/>
              </a:rPr>
              <a:t>Spread spectrum</a:t>
            </a:r>
            <a:endParaRPr/>
          </a:p>
        </p:txBody>
      </p:sp>
      <p:pic>
        <p:nvPicPr>
          <p:cNvPr id="571" name="Google Shape;571;p65"/>
          <p:cNvPicPr preferRelativeResize="0"/>
          <p:nvPr/>
        </p:nvPicPr>
        <p:blipFill rotWithShape="1">
          <a:blip r:embed="rId3">
            <a:alphaModFix/>
          </a:blip>
          <a:srcRect b="0" l="0" r="0" t="0"/>
          <a:stretch/>
        </p:blipFill>
        <p:spPr>
          <a:xfrm>
            <a:off x="1020762" y="2438400"/>
            <a:ext cx="7285037" cy="2114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78" name="Google Shape;578;p6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9" name="Google Shape;579;p6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0" name="Google Shape;580;p6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1" name="Google Shape;581;p6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2" name="Google Shape;582;p6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3" name="Google Shape;583;p6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4" name="Google Shape;584;p6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5" name="Google Shape;585;p66"/>
          <p:cNvSpPr txBox="1"/>
          <p:nvPr/>
        </p:nvSpPr>
        <p:spPr>
          <a:xfrm>
            <a:off x="1143000" y="0"/>
            <a:ext cx="2597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6.2.1  FHHS</a:t>
            </a:r>
            <a:endParaRPr/>
          </a:p>
        </p:txBody>
      </p:sp>
      <p:sp>
        <p:nvSpPr>
          <p:cNvPr id="586" name="Google Shape;586;p66"/>
          <p:cNvSpPr txBox="1"/>
          <p:nvPr/>
        </p:nvSpPr>
        <p:spPr>
          <a:xfrm>
            <a:off x="381000" y="1293812"/>
            <a:ext cx="7924800" cy="44005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Frequency Hopping Spread Spectrum (FHSS) technique uses M different carrier frequencies that are modulated by the source signal. At one moment, the signal modulates one carrier frequency; at the next moment, the signal modulates another carrier frequency. Although the modulation is done using one carrier frequency at a time, M frequencies are used in the long run.</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bandwidth occupied by a source after spreading is B</a:t>
            </a:r>
            <a:r>
              <a:rPr b="1" baseline="-25000" i="1" lang="en-US" sz="2800" u="none">
                <a:solidFill>
                  <a:schemeClr val="dk1"/>
                </a:solidFill>
                <a:latin typeface="Times New Roman"/>
                <a:ea typeface="Times New Roman"/>
                <a:cs typeface="Times New Roman"/>
                <a:sym typeface="Times New Roman"/>
              </a:rPr>
              <a:t>FHSS</a:t>
            </a:r>
            <a:r>
              <a:rPr b="1" i="1" lang="en-US" sz="2800" u="none">
                <a:solidFill>
                  <a:schemeClr val="dk1"/>
                </a:solidFill>
                <a:latin typeface="Times New Roman"/>
                <a:ea typeface="Times New Roman"/>
                <a:cs typeface="Times New Roman"/>
                <a:sym typeface="Times New Roman"/>
              </a:rPr>
              <a:t> &gt;&gt; B</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593" name="Google Shape;593;p6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6.28:  </a:t>
            </a:r>
            <a:r>
              <a:rPr b="1" i="1" lang="en-US" sz="2000" u="none">
                <a:solidFill>
                  <a:schemeClr val="dk1"/>
                </a:solidFill>
                <a:latin typeface="Times"/>
                <a:ea typeface="Times"/>
                <a:cs typeface="Times"/>
                <a:sym typeface="Times"/>
              </a:rPr>
              <a:t>Frequency hopping spread spectrum (FHSS)</a:t>
            </a:r>
            <a:endParaRPr/>
          </a:p>
        </p:txBody>
      </p:sp>
      <p:pic>
        <p:nvPicPr>
          <p:cNvPr id="594" name="Google Shape;594;p67"/>
          <p:cNvPicPr preferRelativeResize="0"/>
          <p:nvPr/>
        </p:nvPicPr>
        <p:blipFill rotWithShape="1">
          <a:blip r:embed="rId3">
            <a:alphaModFix/>
          </a:blip>
          <a:srcRect b="0" l="0" r="0" t="0"/>
          <a:stretch/>
        </p:blipFill>
        <p:spPr>
          <a:xfrm>
            <a:off x="1652587" y="2062162"/>
            <a:ext cx="4595812" cy="36528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4"/>
                                        </p:tgtEl>
                                        <p:attrNameLst>
                                          <p:attrName>style.visibility</p:attrName>
                                        </p:attrNameLst>
                                      </p:cBhvr>
                                      <p:to>
                                        <p:strVal val="visible"/>
                                      </p:to>
                                    </p:set>
                                    <p:anim calcmode="lin" valueType="num">
                                      <p:cBhvr additive="base">
                                        <p:cTn dur="500"/>
                                        <p:tgtEl>
                                          <p:spTgt spid="594"/>
                                        </p:tgtEl>
                                        <p:attrNameLst>
                                          <p:attrName>ppt_w</p:attrName>
                                        </p:attrNameLst>
                                      </p:cBhvr>
                                      <p:tavLst>
                                        <p:tav fmla="" tm="0">
                                          <p:val>
                                            <p:strVal val="0"/>
                                          </p:val>
                                        </p:tav>
                                        <p:tav fmla="" tm="100000">
                                          <p:val>
                                            <p:strVal val="#ppt_w"/>
                                          </p:val>
                                        </p:tav>
                                      </p:tavLst>
                                    </p:anim>
                                    <p:anim calcmode="lin" valueType="num">
                                      <p:cBhvr additive="base">
                                        <p:cTn dur="500"/>
                                        <p:tgtEl>
                                          <p:spTgt spid="59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01" name="Google Shape;601;p6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6.29:  </a:t>
            </a:r>
            <a:r>
              <a:rPr b="1" i="1" lang="en-US" sz="2000" u="none">
                <a:solidFill>
                  <a:schemeClr val="dk1"/>
                </a:solidFill>
                <a:latin typeface="Times"/>
                <a:ea typeface="Times"/>
                <a:cs typeface="Times"/>
                <a:sym typeface="Times"/>
              </a:rPr>
              <a:t>Frequency selection in FHSS</a:t>
            </a:r>
            <a:endParaRPr/>
          </a:p>
        </p:txBody>
      </p:sp>
      <p:pic>
        <p:nvPicPr>
          <p:cNvPr id="602" name="Google Shape;602;p68"/>
          <p:cNvPicPr preferRelativeResize="0"/>
          <p:nvPr/>
        </p:nvPicPr>
        <p:blipFill rotWithShape="1">
          <a:blip r:embed="rId3">
            <a:alphaModFix/>
          </a:blip>
          <a:srcRect b="0" l="0" r="0" t="0"/>
          <a:stretch/>
        </p:blipFill>
        <p:spPr>
          <a:xfrm>
            <a:off x="609600" y="1600200"/>
            <a:ext cx="7321550" cy="435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2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09" name="Google Shape;609;p6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6.30:  </a:t>
            </a:r>
            <a:r>
              <a:rPr b="1" i="1" lang="en-US" sz="2000" u="none">
                <a:solidFill>
                  <a:schemeClr val="dk1"/>
                </a:solidFill>
                <a:latin typeface="Times"/>
                <a:ea typeface="Times"/>
                <a:cs typeface="Times"/>
                <a:sym typeface="Times"/>
              </a:rPr>
              <a:t>FHSS cycles</a:t>
            </a:r>
            <a:endParaRPr/>
          </a:p>
        </p:txBody>
      </p:sp>
      <p:pic>
        <p:nvPicPr>
          <p:cNvPr id="610" name="Google Shape;610;p69"/>
          <p:cNvPicPr preferRelativeResize="0"/>
          <p:nvPr/>
        </p:nvPicPr>
        <p:blipFill rotWithShape="1">
          <a:blip r:embed="rId3">
            <a:alphaModFix/>
          </a:blip>
          <a:srcRect b="0" l="0" r="0" t="0"/>
          <a:stretch/>
        </p:blipFill>
        <p:spPr>
          <a:xfrm>
            <a:off x="1524000" y="1371600"/>
            <a:ext cx="6575425" cy="449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17" name="Google Shape;617;p7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6.31:  </a:t>
            </a:r>
            <a:r>
              <a:rPr b="1" i="1" lang="en-US" sz="2000" u="none">
                <a:solidFill>
                  <a:schemeClr val="dk1"/>
                </a:solidFill>
                <a:latin typeface="Times"/>
                <a:ea typeface="Times"/>
                <a:cs typeface="Times"/>
                <a:sym typeface="Times"/>
              </a:rPr>
              <a:t>Bandwidth sharing</a:t>
            </a:r>
            <a:endParaRPr/>
          </a:p>
        </p:txBody>
      </p:sp>
      <p:pic>
        <p:nvPicPr>
          <p:cNvPr id="618" name="Google Shape;618;p70"/>
          <p:cNvPicPr preferRelativeResize="0"/>
          <p:nvPr/>
        </p:nvPicPr>
        <p:blipFill rotWithShape="1">
          <a:blip r:embed="rId3">
            <a:alphaModFix/>
          </a:blip>
          <a:srcRect b="0" l="0" r="0" t="0"/>
          <a:stretch/>
        </p:blipFill>
        <p:spPr>
          <a:xfrm>
            <a:off x="381000" y="914400"/>
            <a:ext cx="3417887" cy="3213100"/>
          </a:xfrm>
          <a:prstGeom prst="rect">
            <a:avLst/>
          </a:prstGeom>
          <a:noFill/>
          <a:ln>
            <a:noFill/>
          </a:ln>
        </p:spPr>
      </p:pic>
      <p:pic>
        <p:nvPicPr>
          <p:cNvPr id="619" name="Google Shape;619;p70"/>
          <p:cNvPicPr preferRelativeResize="0"/>
          <p:nvPr/>
        </p:nvPicPr>
        <p:blipFill rotWithShape="1">
          <a:blip r:embed="rId4">
            <a:alphaModFix/>
          </a:blip>
          <a:srcRect b="0" l="0" r="0" t="0"/>
          <a:stretch/>
        </p:blipFill>
        <p:spPr>
          <a:xfrm>
            <a:off x="5029200" y="3276600"/>
            <a:ext cx="3424237" cy="321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500"/>
                                        <p:tgtEl>
                                          <p:spTgt spid="618"/>
                                        </p:tgtEl>
                                        <p:attrNameLst>
                                          <p:attrName>ppt_w</p:attrName>
                                        </p:attrNameLst>
                                      </p:cBhvr>
                                      <p:tavLst>
                                        <p:tav fmla="" tm="0">
                                          <p:val>
                                            <p:strVal val="0"/>
                                          </p:val>
                                        </p:tav>
                                        <p:tav fmla="" tm="100000">
                                          <p:val>
                                            <p:strVal val="#ppt_w"/>
                                          </p:val>
                                        </p:tav>
                                      </p:tavLst>
                                    </p:anim>
                                    <p:anim calcmode="lin" valueType="num">
                                      <p:cBhvr additive="base">
                                        <p:cTn dur="500"/>
                                        <p:tgtEl>
                                          <p:spTgt spid="61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ppt_w</p:attrName>
                                        </p:attrNameLst>
                                      </p:cBhvr>
                                      <p:tavLst>
                                        <p:tav fmla="" tm="0">
                                          <p:val>
                                            <p:strVal val="0"/>
                                          </p:val>
                                        </p:tav>
                                        <p:tav fmla="" tm="100000">
                                          <p:val>
                                            <p:strVal val="#ppt_w"/>
                                          </p:val>
                                        </p:tav>
                                      </p:tavLst>
                                    </p:anim>
                                    <p:anim calcmode="lin" valueType="num">
                                      <p:cBhvr additive="base">
                                        <p:cTn dur="500"/>
                                        <p:tgtEl>
                                          <p:spTgt spid="61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26" name="Google Shape;626;p7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7" name="Google Shape;627;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8" name="Google Shape;628;p7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9" name="Google Shape;629;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0" name="Google Shape;630;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1" name="Google Shape;631;p7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2" name="Google Shape;632;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3" name="Google Shape;633;p71"/>
          <p:cNvSpPr txBox="1"/>
          <p:nvPr/>
        </p:nvSpPr>
        <p:spPr>
          <a:xfrm>
            <a:off x="1143000" y="0"/>
            <a:ext cx="2419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6.2.2  DSSS</a:t>
            </a:r>
            <a:endParaRPr/>
          </a:p>
        </p:txBody>
      </p:sp>
      <p:sp>
        <p:nvSpPr>
          <p:cNvPr id="634" name="Google Shape;634;p71"/>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direct sequence spread spectrum (DSSS) technique also expands the bandwidth of the original signal, but the process is different. In DSSS, we replace each data bit with n bits using a spreading code. In other words, each bit is assigned a code of n bits, called chips, where the chip rate is n times that of the data bit. Figure 6.32 shows the concept of DSSS.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41" name="Google Shape;641;p7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6.32:  </a:t>
            </a:r>
            <a:r>
              <a:rPr b="1" i="1" lang="en-US" sz="2000" u="none">
                <a:solidFill>
                  <a:schemeClr val="dk1"/>
                </a:solidFill>
                <a:latin typeface="Times"/>
                <a:ea typeface="Times"/>
                <a:cs typeface="Times"/>
                <a:sym typeface="Times"/>
              </a:rPr>
              <a:t>DSSS</a:t>
            </a:r>
            <a:endParaRPr/>
          </a:p>
        </p:txBody>
      </p:sp>
      <p:pic>
        <p:nvPicPr>
          <p:cNvPr id="642" name="Google Shape;642;p72"/>
          <p:cNvPicPr preferRelativeResize="0"/>
          <p:nvPr/>
        </p:nvPicPr>
        <p:blipFill rotWithShape="1">
          <a:blip r:embed="rId3">
            <a:alphaModFix/>
          </a:blip>
          <a:srcRect b="0" l="0" r="0" t="0"/>
          <a:stretch/>
        </p:blipFill>
        <p:spPr>
          <a:xfrm>
            <a:off x="484187" y="2490787"/>
            <a:ext cx="8126412" cy="2767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75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649" name="Google Shape;649;p7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6.32:  </a:t>
            </a:r>
            <a:r>
              <a:rPr b="1" i="1" lang="en-US" sz="2000" u="none">
                <a:solidFill>
                  <a:schemeClr val="dk1"/>
                </a:solidFill>
                <a:latin typeface="Times"/>
                <a:ea typeface="Times"/>
                <a:cs typeface="Times"/>
                <a:sym typeface="Times"/>
              </a:rPr>
              <a:t>DSSS example</a:t>
            </a:r>
            <a:endParaRPr/>
          </a:p>
        </p:txBody>
      </p:sp>
      <p:pic>
        <p:nvPicPr>
          <p:cNvPr id="650" name="Google Shape;650;p73"/>
          <p:cNvPicPr preferRelativeResize="0"/>
          <p:nvPr/>
        </p:nvPicPr>
        <p:blipFill rotWithShape="1">
          <a:blip r:embed="rId3">
            <a:alphaModFix/>
          </a:blip>
          <a:srcRect b="0" l="0" r="0" t="0"/>
          <a:stretch/>
        </p:blipFill>
        <p:spPr>
          <a:xfrm>
            <a:off x="319087" y="2182812"/>
            <a:ext cx="8139112" cy="3227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47" name="Google Shape;147;p2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6.2:  </a:t>
            </a:r>
            <a:r>
              <a:rPr b="1" i="1" lang="en-US" sz="2000" u="none">
                <a:solidFill>
                  <a:schemeClr val="dk1"/>
                </a:solidFill>
                <a:latin typeface="Times"/>
                <a:ea typeface="Times"/>
                <a:cs typeface="Times"/>
                <a:sym typeface="Times"/>
              </a:rPr>
              <a:t>Categories of multiplexing</a:t>
            </a:r>
            <a:endParaRPr/>
          </a:p>
        </p:txBody>
      </p:sp>
      <p:pic>
        <p:nvPicPr>
          <p:cNvPr id="148" name="Google Shape;148;p21"/>
          <p:cNvPicPr preferRelativeResize="0"/>
          <p:nvPr/>
        </p:nvPicPr>
        <p:blipFill rotWithShape="1">
          <a:blip r:embed="rId3">
            <a:alphaModFix/>
          </a:blip>
          <a:srcRect b="0" l="0" r="0" t="0"/>
          <a:stretch/>
        </p:blipFill>
        <p:spPr>
          <a:xfrm>
            <a:off x="368300" y="2390775"/>
            <a:ext cx="8318500" cy="240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ppt_w</p:attrName>
                                        </p:attrNameLst>
                                      </p:cBhvr>
                                      <p:tavLst>
                                        <p:tav fmla="" tm="0">
                                          <p:val>
                                            <p:strVal val="0"/>
                                          </p:val>
                                        </p:tav>
                                        <p:tav fmla="" tm="100000">
                                          <p:val>
                                            <p:strVal val="#ppt_w"/>
                                          </p:val>
                                        </p:tav>
                                      </p:tavLst>
                                    </p:anim>
                                    <p:anim calcmode="lin" valueType="num">
                                      <p:cBhvr additive="base">
                                        <p:cTn dur="500"/>
                                        <p:tgtEl>
                                          <p:spTgt spid="1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55" name="Google Shape;155;p2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6" name="Google Shape;156;p2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7" name="Google Shape;157;p2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8" name="Google Shape;158;p2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9" name="Google Shape;159;p2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0" name="Google Shape;160;p2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1" name="Google Shape;161;p2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2" name="Google Shape;162;p22"/>
          <p:cNvSpPr txBox="1"/>
          <p:nvPr/>
        </p:nvSpPr>
        <p:spPr>
          <a:xfrm>
            <a:off x="1143000" y="0"/>
            <a:ext cx="76390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6.6.1  Frequency-Division Multiplexing</a:t>
            </a:r>
            <a:endParaRPr/>
          </a:p>
        </p:txBody>
      </p:sp>
      <p:sp>
        <p:nvSpPr>
          <p:cNvPr id="163" name="Google Shape;163;p22"/>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Frequency-division multiplexing (FDM) is an analog technique that can be applied when the bandwidth of a link (in hertz) is greater than the combined bandwidths of the signals to be transmitted. In FDM, signals generated by each sending device modulate different carrier frequencies. These modulated signals are then combined into a single composite signal that can be transported by the link.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70" name="Google Shape;170;p2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6.3:  </a:t>
            </a:r>
            <a:r>
              <a:rPr b="1" i="1" lang="en-US" sz="2000" u="none">
                <a:solidFill>
                  <a:schemeClr val="dk1"/>
                </a:solidFill>
                <a:latin typeface="Times"/>
                <a:ea typeface="Times"/>
                <a:cs typeface="Times"/>
                <a:sym typeface="Times"/>
              </a:rPr>
              <a:t>Frequency-division multiplexing</a:t>
            </a:r>
            <a:endParaRPr/>
          </a:p>
        </p:txBody>
      </p:sp>
      <p:pic>
        <p:nvPicPr>
          <p:cNvPr id="171" name="Google Shape;171;p23"/>
          <p:cNvPicPr preferRelativeResize="0"/>
          <p:nvPr/>
        </p:nvPicPr>
        <p:blipFill rotWithShape="1">
          <a:blip r:embed="rId3">
            <a:alphaModFix/>
          </a:blip>
          <a:srcRect b="0" l="0" r="0" t="0"/>
          <a:stretch/>
        </p:blipFill>
        <p:spPr>
          <a:xfrm>
            <a:off x="635000" y="2590800"/>
            <a:ext cx="74422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a:t>
            </a:r>
            <a:fld id="{00000000-1234-1234-1234-123412341234}" type="slidenum">
              <a:rPr b="1" i="0" lang="en-US" sz="1200" u="none">
                <a:solidFill>
                  <a:schemeClr val="dk1"/>
                </a:solidFill>
                <a:latin typeface="Arial"/>
                <a:ea typeface="Arial"/>
                <a:cs typeface="Arial"/>
                <a:sym typeface="Arial"/>
              </a:rPr>
              <a:t>‹#›</a:t>
            </a:fld>
            <a:endParaRPr/>
          </a:p>
        </p:txBody>
      </p:sp>
      <p:sp>
        <p:nvSpPr>
          <p:cNvPr id="178" name="Google Shape;178;p2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6.4:  </a:t>
            </a:r>
            <a:r>
              <a:rPr b="1" i="1" lang="en-US" sz="2000" u="none">
                <a:solidFill>
                  <a:schemeClr val="dk1"/>
                </a:solidFill>
                <a:latin typeface="Times"/>
                <a:ea typeface="Times"/>
                <a:cs typeface="Times"/>
                <a:sym typeface="Times"/>
              </a:rPr>
              <a:t>FDM Process</a:t>
            </a:r>
            <a:endParaRPr/>
          </a:p>
        </p:txBody>
      </p:sp>
      <p:pic>
        <p:nvPicPr>
          <p:cNvPr id="179" name="Google Shape;179;p24"/>
          <p:cNvPicPr preferRelativeResize="0"/>
          <p:nvPr/>
        </p:nvPicPr>
        <p:blipFill rotWithShape="1">
          <a:blip r:embed="rId3">
            <a:alphaModFix/>
          </a:blip>
          <a:srcRect b="0" l="0" r="0" t="0"/>
          <a:stretch/>
        </p:blipFill>
        <p:spPr>
          <a:xfrm>
            <a:off x="584200" y="1973262"/>
            <a:ext cx="8255000" cy="37417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5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